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810" r:id="rId1"/>
  </p:sldMasterIdLst>
  <p:notesMasterIdLst>
    <p:notesMasterId r:id="rId18"/>
  </p:notesMasterIdLst>
  <p:sldIdLst>
    <p:sldId id="256" r:id="rId2"/>
    <p:sldId id="257" r:id="rId3"/>
    <p:sldId id="277" r:id="rId4"/>
    <p:sldId id="260" r:id="rId5"/>
    <p:sldId id="291" r:id="rId6"/>
    <p:sldId id="294" r:id="rId7"/>
    <p:sldId id="299" r:id="rId8"/>
    <p:sldId id="301" r:id="rId9"/>
    <p:sldId id="306" r:id="rId10"/>
    <p:sldId id="303" r:id="rId11"/>
    <p:sldId id="308" r:id="rId12"/>
    <p:sldId id="307" r:id="rId13"/>
    <p:sldId id="310" r:id="rId14"/>
    <p:sldId id="311" r:id="rId15"/>
    <p:sldId id="297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5102" autoAdjust="0"/>
  </p:normalViewPr>
  <p:slideViewPr>
    <p:cSldViewPr snapToGrid="0">
      <p:cViewPr varScale="1">
        <p:scale>
          <a:sx n="79" d="100"/>
          <a:sy n="79" d="100"/>
        </p:scale>
        <p:origin x="754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001B452-04D3-4573-8EAD-C326BD94B15C}" type="datetime1">
              <a:rPr lang="ko-KR" altLang="en-US"/>
              <a:pPr lvl="0">
                <a:defRPr/>
              </a:pPr>
              <a:t>2023-10-14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D9293A7-1924-4B45-B0DE-1DAFB19868E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D9293A7-1924-4B45-B0DE-1DAFB19868E9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930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FEB17-907D-401D-2717-874372D9E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0737F0-A65A-B38F-64BC-983B7D368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937B97-78F8-02E6-DD63-4D34A231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62BB-9561-B840-B801-D46A13DEC493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9508E-5ACE-E639-76AB-27014D7D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C02CB-2267-FFB6-2328-4E47E25D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1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43577-16BA-92CD-15EC-543FF4C8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586544-1B6A-9531-BE1A-51569BD2D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6F459-A9D3-3AD8-1A5B-2CAC0D7B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86092B0-0B0E-8848-BD08-705B33B7BEF4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5F38BB-DB7D-DA99-3015-59D417F26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A2324-ACE0-479C-3200-DF797B6D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ko-KR" altLang="en-US" smtClean="0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7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D19C4F-A4C1-4196-D687-B2AC84FE7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E67D1D-CA20-4774-EC10-60924B9A4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6E5B-F670-E8DA-03C7-A197C2BD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D1277BB-344B-E444-B603-FACD23DAD5AD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274A1-CD5F-12E1-01A4-CC87DE85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3CA43-2114-B24A-6D18-D10D134D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ko-KR" altLang="en-US" smtClean="0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82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C5BFF-B1F7-5C89-2A1C-105CD976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911D-0327-FC4C-8A08-9846120752A2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44250-4BF9-DC37-0A15-90F56F5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BF603-5A9D-B194-6A5F-43C000C3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74650"/>
            <a:ext cx="2743200" cy="365125"/>
          </a:xfrm>
        </p:spPr>
        <p:txBody>
          <a:bodyPr/>
          <a:lstStyle>
            <a:lvl1pPr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52F8EE0E-D1C1-4C26-9FCF-9C7B88D20B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44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2820B-4903-CC06-8957-9DA9303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808D9-A1E9-B1D9-6573-1ADDED53C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2C302-C862-CC94-09B5-1FB7C1BA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B447-516F-D141-B26E-5153DE3ED228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F48AF-E785-E279-83DF-F86AF87C5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F41E58-BFEA-A730-60D4-ED8C5B25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3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2EA26-0A61-2B01-FE31-E9797C30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D3FEB-46AF-57A4-9D7F-C4B8F5E04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B5EE2D-B0DE-13F9-022F-97EBC793D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7D7D2-8C2B-BB17-D336-D6437F626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ABC2-EDD9-5645-98D8-7620208F0CE0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05484-4DA5-99D7-6A5A-94645905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88F01-8373-BF63-76DB-7AC1644F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4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D5147-07CD-059B-B8F8-77B639020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2AFFFE-8447-A979-585C-978CEB5B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0CA05-E31E-F53D-2B2C-F5AD608A4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640659-2ADB-416B-E329-0D0AC965D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29203-4040-83DF-3978-E1D829730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80705C-DDA4-62BE-9716-03145513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AC88-C129-1245-90A7-C47DB433B15F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4E9CFF-5919-E964-1636-2EEB67D6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D1674D-FA32-A129-1964-B102CF59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86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B6238-8E5C-E2C0-CC28-3EC52834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4FDF52-5CA0-D71C-86E2-ECF6A93D6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8CC4-6E43-7248-B898-633144EF90E2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498A2E-CE2C-27E8-964F-9126410D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FFC205-AF71-0413-F3D3-11DCC023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0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A3AF4E-4B9E-D5C2-D408-E4A51582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8681-A6B6-5047-954B-415957D100DC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D7D54-B832-CDC9-547D-919043149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679D3-3354-5BA0-28FB-A669E2A5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4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69209-A941-4823-97B8-E64347AD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4264FF-CF08-7079-F00B-31D29A2B7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2E3B1F-C99E-BB50-EA82-A9000BDC8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D4740D-7F13-4596-C4A3-18BF20C7F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5A85-6D9E-D049-8D8C-1D3EEE81A768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0799DF-01CA-0504-02E6-D2BF39C0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E91FB-F570-835F-84D2-D6A8DDBE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1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C3B69-42BA-43D7-CF71-B2016304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52909-6B6E-F430-0F94-5BC0133A0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7168C-6198-A95E-9389-5D2E2D03F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1D043-D3B2-5B0A-FB69-81F1E28C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42E2C-863F-D542-9023-AD128762810D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0CF3BC-471C-EE4C-04F9-7301AD41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AE853D-D708-9459-6D1C-C473D6E8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51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0146D4-3A1E-D227-0455-86E90BDE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CB746C-DBF9-F427-59EC-3103DFAC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8006F-AA52-710B-ADAA-EB9344369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CCDD5C79-0C43-AA46-AF8E-B60D806ED4CA}" type="datetime1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72A0D-D3A0-17AE-30E1-6066C0FD8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C2774-D9AE-4B51-6BE8-8E53E737A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2F8EE0E-D1C1-4C26-9FCF-9C7B88D20B4C}" type="slidenum">
              <a:rPr lang="ko-KR" altLang="en-US" smtClean="0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45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0367" y="1386554"/>
            <a:ext cx="8749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+mn-ea"/>
              </a:rPr>
              <a:t>OpenCV</a:t>
            </a:r>
            <a:r>
              <a:rPr lang="ko-KR" altLang="en-US" sz="4800" b="1" dirty="0">
                <a:latin typeface="+mn-ea"/>
              </a:rPr>
              <a:t>와 </a:t>
            </a:r>
            <a:r>
              <a:rPr lang="en-US" altLang="ko-KR" sz="4800" b="1" dirty="0">
                <a:latin typeface="+mn-ea"/>
              </a:rPr>
              <a:t>IoT</a:t>
            </a:r>
            <a:r>
              <a:rPr lang="ko-KR" altLang="en-US" sz="4800" b="1" dirty="0">
                <a:latin typeface="+mn-ea"/>
              </a:rPr>
              <a:t> 기술을 이용한 길고양이 퇴치 시스템 </a:t>
            </a:r>
            <a:br>
              <a:rPr lang="en-US" altLang="ko-KR" sz="4800" b="1" dirty="0">
                <a:latin typeface="+mn-ea"/>
              </a:rPr>
            </a:br>
            <a:endParaRPr lang="ko-KR" altLang="en-US" sz="480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8567" y="3922849"/>
            <a:ext cx="7219921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3000" dirty="0">
                <a:latin typeface="+mj-ea"/>
                <a:ea typeface="+mj-ea"/>
              </a:rPr>
              <a:t>정보통신공학과</a:t>
            </a:r>
            <a:endParaRPr lang="en-US" altLang="ko-KR" sz="3000" dirty="0">
              <a:latin typeface="+mj-ea"/>
              <a:ea typeface="+mj-ea"/>
            </a:endParaRPr>
          </a:p>
          <a:p>
            <a:pPr algn="ctr" latinLnBrk="0">
              <a:lnSpc>
                <a:spcPct val="150000"/>
              </a:lnSpc>
            </a:pPr>
            <a:endParaRPr lang="ko-KR" altLang="en-US" sz="3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AC8AF-1BD1-6D70-6C3C-62A2B8D805FA}"/>
              </a:ext>
            </a:extLst>
          </p:cNvPr>
          <p:cNvSpPr txBox="1"/>
          <p:nvPr/>
        </p:nvSpPr>
        <p:spPr>
          <a:xfrm>
            <a:off x="9291288" y="4616885"/>
            <a:ext cx="2456329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800" dirty="0">
                <a:latin typeface="+mj-ea"/>
                <a:ea typeface="+mj-ea"/>
              </a:rPr>
              <a:t>20181645 </a:t>
            </a:r>
            <a:r>
              <a:rPr lang="ko-KR" altLang="en-US" sz="1800" dirty="0">
                <a:latin typeface="+mj-ea"/>
                <a:ea typeface="+mj-ea"/>
              </a:rPr>
              <a:t>신동운</a:t>
            </a:r>
            <a:r>
              <a:rPr lang="en-US" altLang="ko-KR" sz="1800" dirty="0">
                <a:latin typeface="+mj-ea"/>
                <a:ea typeface="+mj-ea"/>
              </a:rPr>
              <a:t> 20181675 </a:t>
            </a:r>
            <a:r>
              <a:rPr lang="ko-KR" altLang="en-US" sz="1800" dirty="0" err="1">
                <a:latin typeface="+mj-ea"/>
                <a:ea typeface="+mj-ea"/>
              </a:rPr>
              <a:t>원석찬</a:t>
            </a:r>
            <a:r>
              <a:rPr lang="en-US" altLang="ko-KR" sz="1800" dirty="0">
                <a:latin typeface="+mj-ea"/>
                <a:ea typeface="+mj-ea"/>
              </a:rPr>
              <a:t> 20181688 </a:t>
            </a:r>
            <a:r>
              <a:rPr lang="ko-KR" altLang="en-US" sz="1800" dirty="0">
                <a:latin typeface="+mj-ea"/>
                <a:ea typeface="+mj-ea"/>
              </a:rPr>
              <a:t>정재인</a:t>
            </a:r>
            <a:endParaRPr lang="en-US" altLang="ko-KR" sz="1800" dirty="0">
              <a:latin typeface="+mj-ea"/>
              <a:ea typeface="+mj-ea"/>
            </a:endParaRPr>
          </a:p>
          <a:p>
            <a:pPr latinLnBrk="0"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지도교수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이충호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733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4935B-0F19-77EE-7387-F25EBECE94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F91D2-9CA7-3F5E-0E73-F909B49A2EB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C4D28B-F256-92C9-D24F-3FA7B178B87E}"/>
              </a:ext>
            </a:extLst>
          </p:cNvPr>
          <p:cNvSpPr txBox="1"/>
          <p:nvPr/>
        </p:nvSpPr>
        <p:spPr>
          <a:xfrm>
            <a:off x="1215097" y="5882034"/>
            <a:ext cx="340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를 이용하여 객체인식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299CF-BC8B-E7D6-373A-42E230CB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2" y="1334476"/>
            <a:ext cx="5691892" cy="43198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4715D9-782D-FA2A-10BD-B52E8A09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08" y="1322812"/>
            <a:ext cx="5691892" cy="4343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0B879-0917-F2E6-02C0-9ED5E02AF687}"/>
              </a:ext>
            </a:extLst>
          </p:cNvPr>
          <p:cNvSpPr txBox="1"/>
          <p:nvPr/>
        </p:nvSpPr>
        <p:spPr>
          <a:xfrm>
            <a:off x="7376183" y="5882034"/>
            <a:ext cx="379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를 이용하여 고양이 인식 확인</a:t>
            </a:r>
          </a:p>
        </p:txBody>
      </p:sp>
    </p:spTree>
    <p:extLst>
      <p:ext uri="{BB962C8B-B14F-4D97-AF65-F5344CB8AC3E}">
        <p14:creationId xmlns:p14="http://schemas.microsoft.com/office/powerpoint/2010/main" val="196287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4935B-0F19-77EE-7387-F25EBECE94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F91D2-9CA7-3F5E-0E73-F909B49A2EB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9E0C931-D6A4-6A70-BD65-67A3B6199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02"/>
          <a:stretch/>
        </p:blipFill>
        <p:spPr>
          <a:xfrm>
            <a:off x="85618" y="1288899"/>
            <a:ext cx="6010382" cy="552675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9692DB-D821-747D-9ADC-DB015F322CC3}"/>
              </a:ext>
            </a:extLst>
          </p:cNvPr>
          <p:cNvSpPr/>
          <p:nvPr/>
        </p:nvSpPr>
        <p:spPr>
          <a:xfrm>
            <a:off x="666750" y="3429000"/>
            <a:ext cx="1758950" cy="419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F89E1F-E938-FF8C-D98C-A28758418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54" r="75817" b="52945"/>
          <a:stretch/>
        </p:blipFill>
        <p:spPr>
          <a:xfrm>
            <a:off x="6532063" y="1652505"/>
            <a:ext cx="5478816" cy="11674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D1B875-DE50-B226-200A-096D8F17244F}"/>
              </a:ext>
            </a:extLst>
          </p:cNvPr>
          <p:cNvSpPr txBox="1"/>
          <p:nvPr/>
        </p:nvSpPr>
        <p:spPr>
          <a:xfrm>
            <a:off x="6532063" y="2969634"/>
            <a:ext cx="54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OpenCV</a:t>
            </a:r>
            <a:r>
              <a:rPr lang="ko-KR" altLang="en-US" dirty="0"/>
              <a:t>와 </a:t>
            </a:r>
            <a:r>
              <a:rPr lang="ko-KR" altLang="en-US" dirty="0" err="1"/>
              <a:t>아두이노를</a:t>
            </a:r>
            <a:r>
              <a:rPr lang="ko-KR" altLang="en-US" dirty="0"/>
              <a:t> 연결하는 시리얼 통신 설정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BAAE45-F900-7BB8-0CDC-52351BFB4578}"/>
              </a:ext>
            </a:extLst>
          </p:cNvPr>
          <p:cNvSpPr/>
          <p:nvPr/>
        </p:nvSpPr>
        <p:spPr>
          <a:xfrm>
            <a:off x="960120" y="4805680"/>
            <a:ext cx="4958080" cy="1071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776B548-0D71-2B8A-2376-12158612DCD7}"/>
              </a:ext>
            </a:extLst>
          </p:cNvPr>
          <p:cNvSpPr/>
          <p:nvPr/>
        </p:nvSpPr>
        <p:spPr>
          <a:xfrm rot="20555933">
            <a:off x="2500646" y="2899208"/>
            <a:ext cx="4086004" cy="26022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282D56-109B-5F3D-8D7C-90BFDB27E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114" r="50901" b="14338"/>
          <a:stretch/>
        </p:blipFill>
        <p:spPr>
          <a:xfrm>
            <a:off x="6575228" y="3764459"/>
            <a:ext cx="5478816" cy="2199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910AD-5FFB-02C8-0A5F-1D86D364F6E2}"/>
              </a:ext>
            </a:extLst>
          </p:cNvPr>
          <p:cNvSpPr txBox="1"/>
          <p:nvPr/>
        </p:nvSpPr>
        <p:spPr>
          <a:xfrm>
            <a:off x="6739000" y="6114018"/>
            <a:ext cx="515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고양이가 감지 되었을 때 </a:t>
            </a:r>
            <a:r>
              <a:rPr lang="ko-KR" altLang="en-US" dirty="0" err="1"/>
              <a:t>아두이노에</a:t>
            </a:r>
            <a:r>
              <a:rPr lang="ko-KR" altLang="en-US" dirty="0"/>
              <a:t> 신호 전송</a:t>
            </a:r>
            <a:endParaRPr lang="en-US" altLang="ko-KR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75F9E8-F5D9-9543-0070-606FF0EA83D5}"/>
              </a:ext>
            </a:extLst>
          </p:cNvPr>
          <p:cNvSpPr/>
          <p:nvPr/>
        </p:nvSpPr>
        <p:spPr>
          <a:xfrm>
            <a:off x="6025544" y="5124972"/>
            <a:ext cx="506519" cy="2743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96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4935B-0F19-77EE-7387-F25EBECE94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F91D2-9CA7-3F5E-0E73-F909B49A2EB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1106412-9C8F-9D38-FD2E-DBA11377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843" y="1622085"/>
            <a:ext cx="4284211" cy="4656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78E53-164D-8B7B-D69D-9C928E4AC598}"/>
              </a:ext>
            </a:extLst>
          </p:cNvPr>
          <p:cNvSpPr txBox="1"/>
          <p:nvPr/>
        </p:nvSpPr>
        <p:spPr>
          <a:xfrm>
            <a:off x="6762344" y="3351667"/>
            <a:ext cx="54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OpenCV</a:t>
            </a:r>
            <a:r>
              <a:rPr lang="ko-KR" altLang="en-US" dirty="0"/>
              <a:t>를 연결하는 시리얼 통신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5FF21-BA0A-FC9E-4CB8-EA0BC865EDD4}"/>
              </a:ext>
            </a:extLst>
          </p:cNvPr>
          <p:cNvSpPr txBox="1"/>
          <p:nvPr/>
        </p:nvSpPr>
        <p:spPr>
          <a:xfrm>
            <a:off x="1078460" y="5908927"/>
            <a:ext cx="37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소리 모듈과 </a:t>
            </a:r>
            <a:r>
              <a:rPr lang="ko-KR" altLang="en-US" dirty="0" err="1"/>
              <a:t>아두이노</a:t>
            </a:r>
            <a:r>
              <a:rPr lang="ko-KR" altLang="en-US" dirty="0"/>
              <a:t> 연결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CF07F8-BCC1-6F68-E644-1905AC8FA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1" y="1622085"/>
            <a:ext cx="3243048" cy="41055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AB9041-80AD-9044-94E9-C0186B5C1D5B}"/>
              </a:ext>
            </a:extLst>
          </p:cNvPr>
          <p:cNvSpPr/>
          <p:nvPr/>
        </p:nvSpPr>
        <p:spPr>
          <a:xfrm>
            <a:off x="4861560" y="2256817"/>
            <a:ext cx="1850525" cy="972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F8BCD8-B730-046E-4437-8A93BA41DF82}"/>
              </a:ext>
            </a:extLst>
          </p:cNvPr>
          <p:cNvSpPr/>
          <p:nvPr/>
        </p:nvSpPr>
        <p:spPr>
          <a:xfrm>
            <a:off x="4861560" y="4006824"/>
            <a:ext cx="2025623" cy="1489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0112A-BFC5-FE45-23F7-28404AB1A15B}"/>
              </a:ext>
            </a:extLst>
          </p:cNvPr>
          <p:cNvSpPr txBox="1"/>
          <p:nvPr/>
        </p:nvSpPr>
        <p:spPr>
          <a:xfrm>
            <a:off x="5548239" y="5639302"/>
            <a:ext cx="631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OpenCV</a:t>
            </a:r>
            <a:r>
              <a:rPr lang="ko-KR" altLang="en-US" dirty="0"/>
              <a:t>로부터 신호가 오면 소리 모듈로 신호를 보내 동작</a:t>
            </a:r>
          </a:p>
        </p:txBody>
      </p:sp>
    </p:spTree>
    <p:extLst>
      <p:ext uri="{BB962C8B-B14F-4D97-AF65-F5344CB8AC3E}">
        <p14:creationId xmlns:p14="http://schemas.microsoft.com/office/powerpoint/2010/main" val="306849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4935B-0F19-77EE-7387-F25EBECE94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F91D2-9CA7-3F5E-0E73-F909B49A2EB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1E066F-1A13-5AE4-24CA-F7E7AB8BE1F0}"/>
              </a:ext>
            </a:extLst>
          </p:cNvPr>
          <p:cNvSpPr txBox="1"/>
          <p:nvPr/>
        </p:nvSpPr>
        <p:spPr>
          <a:xfrm>
            <a:off x="4927521" y="3619154"/>
            <a:ext cx="682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고양이가 감지 되었을 때 소리 모듈에서 </a:t>
            </a:r>
            <a:r>
              <a:rPr lang="en-US" altLang="ko-KR" dirty="0"/>
              <a:t>10</a:t>
            </a:r>
            <a:r>
              <a:rPr lang="ko-KR" altLang="en-US" dirty="0"/>
              <a:t>초 간 소리 출력</a:t>
            </a:r>
            <a:endParaRPr lang="en-US" altLang="ko-KR" dirty="0"/>
          </a:p>
        </p:txBody>
      </p:sp>
      <p:pic>
        <p:nvPicPr>
          <p:cNvPr id="5" name="비디오 3">
            <a:hlinkClick r:id="" action="ppaction://media"/>
            <a:extLst>
              <a:ext uri="{FF2B5EF4-FFF2-40B4-BE49-F238E27FC236}">
                <a16:creationId xmlns:a16="http://schemas.microsoft.com/office/drawing/2014/main" id="{47B35E21-0D24-9E0A-F038-1EE65205F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251" y="1525258"/>
            <a:ext cx="3632847" cy="492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1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4935B-0F19-77EE-7387-F25EBECE94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F91D2-9CA7-3F5E-0E73-F909B49A2EB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, 텍스트, 콜라주이(가) 표시된 사진&#10;&#10;자동 생성된 설명">
            <a:extLst>
              <a:ext uri="{FF2B5EF4-FFF2-40B4-BE49-F238E27FC236}">
                <a16:creationId xmlns:a16="http://schemas.microsoft.com/office/drawing/2014/main" id="{CDE335D4-CF73-8F18-FFB8-1F809B763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02" y="1429602"/>
            <a:ext cx="5206289" cy="2821386"/>
          </a:xfrm>
          <a:prstGeom prst="rect">
            <a:avLst/>
          </a:prstGeom>
        </p:spPr>
      </p:pic>
      <p:pic>
        <p:nvPicPr>
          <p:cNvPr id="9" name="그림 8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04412EE-AC0F-13A6-634C-094EDED5F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05" y="1510756"/>
            <a:ext cx="6026627" cy="2740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2BA6A8-4A9D-318C-B8E9-53782A12C7AE}"/>
              </a:ext>
            </a:extLst>
          </p:cNvPr>
          <p:cNvSpPr txBox="1"/>
          <p:nvPr/>
        </p:nvSpPr>
        <p:spPr>
          <a:xfrm>
            <a:off x="590606" y="5175580"/>
            <a:ext cx="939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Colab</a:t>
            </a:r>
            <a:r>
              <a:rPr lang="ko-KR" altLang="en-US" dirty="0"/>
              <a:t>을 통해 </a:t>
            </a:r>
            <a:r>
              <a:rPr lang="en-US" altLang="ko-KR" dirty="0"/>
              <a:t>Yolov5</a:t>
            </a:r>
            <a:r>
              <a:rPr lang="ko-KR" altLang="en-US" dirty="0"/>
              <a:t>에서 고라니를 학습시킴 </a:t>
            </a:r>
            <a:r>
              <a:rPr lang="en-US" altLang="ko-KR" dirty="0"/>
              <a:t>(train: 6000</a:t>
            </a:r>
            <a:r>
              <a:rPr lang="ko-KR" altLang="en-US" dirty="0"/>
              <a:t>장</a:t>
            </a:r>
            <a:r>
              <a:rPr lang="en-US" altLang="ko-KR" dirty="0"/>
              <a:t>, valid: 2000</a:t>
            </a:r>
            <a:r>
              <a:rPr lang="ko-KR" altLang="en-US" dirty="0"/>
              <a:t>장</a:t>
            </a:r>
            <a:r>
              <a:rPr lang="en-US" altLang="ko-KR" dirty="0"/>
              <a:t>, test: 2000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시간이 너무 오래 걸려 중도 멈춤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829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8A45F-0701-E680-81D8-FE9BB5022A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5802" y="1845944"/>
            <a:ext cx="11259675" cy="4723548"/>
          </a:xfrm>
        </p:spPr>
        <p:txBody>
          <a:bodyPr>
            <a:normAutofit/>
          </a:bodyPr>
          <a:lstStyle/>
          <a:p>
            <a:r>
              <a:rPr lang="ko-KR" altLang="en-US" sz="2300" dirty="0"/>
              <a:t>초기 계획했던 </a:t>
            </a:r>
            <a:r>
              <a:rPr lang="en-US" altLang="ko-KR" sz="2300" dirty="0"/>
              <a:t>Yolov3,</a:t>
            </a:r>
            <a:r>
              <a:rPr lang="ko-KR" altLang="en-US" sz="2300" dirty="0"/>
              <a:t> </a:t>
            </a:r>
            <a:r>
              <a:rPr lang="en-US" altLang="ko-KR" sz="2300" dirty="0"/>
              <a:t>OpenCV</a:t>
            </a:r>
            <a:r>
              <a:rPr lang="ko-KR" altLang="en-US" sz="2300" dirty="0"/>
              <a:t>를 이용한 고양이 인식 및 침입방지 기능 개발 완료</a:t>
            </a:r>
            <a:endParaRPr lang="en-US" altLang="ko-KR" sz="2300" dirty="0"/>
          </a:p>
          <a:p>
            <a:r>
              <a:rPr lang="en-US" altLang="ko-KR" sz="2300" dirty="0"/>
              <a:t>Yolov5, Yolov8</a:t>
            </a:r>
            <a:r>
              <a:rPr lang="ko-KR" altLang="en-US" sz="2300" dirty="0"/>
              <a:t>에서 테스트 하였으나 카메라 모듈의 화면을 불러오지 못함</a:t>
            </a:r>
            <a:endParaRPr lang="en-US" altLang="ko-KR" sz="2300" dirty="0"/>
          </a:p>
          <a:p>
            <a:r>
              <a:rPr lang="ko-KR" altLang="en-US" sz="2300" dirty="0"/>
              <a:t>추가할 기능 및 아이디어 구상</a:t>
            </a:r>
            <a:endParaRPr lang="en-US" altLang="ko-KR" sz="23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800" dirty="0"/>
              <a:t>고라니 학습 진행 완료 후 객체 탐지 기능 추가 테스트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dirty="0"/>
              <a:t>Yolov5 </a:t>
            </a:r>
            <a:r>
              <a:rPr lang="ko-KR" altLang="en-US" sz="1800" dirty="0"/>
              <a:t>상위 버전에서 </a:t>
            </a:r>
            <a:r>
              <a:rPr lang="en-US" altLang="ko-KR" sz="1800" dirty="0" err="1"/>
              <a:t>WebCam</a:t>
            </a:r>
            <a:r>
              <a:rPr lang="ko-KR" altLang="en-US" sz="1800" dirty="0"/>
              <a:t>으로 객체 인식 테스트</a:t>
            </a:r>
            <a:endParaRPr lang="en-US" altLang="ko-KR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800" dirty="0" err="1"/>
              <a:t>WebCam</a:t>
            </a:r>
            <a:r>
              <a:rPr lang="ko-KR" altLang="en-US" sz="1800" dirty="0"/>
              <a:t>으로 객체</a:t>
            </a:r>
            <a:r>
              <a:rPr lang="en-US" altLang="ko-KR" sz="1800" dirty="0"/>
              <a:t> </a:t>
            </a:r>
            <a:r>
              <a:rPr lang="ko-KR" altLang="en-US" sz="1800" dirty="0"/>
              <a:t>인식 완료 후 카메라 모듈로 테스트</a:t>
            </a:r>
            <a:endParaRPr lang="en-US" altLang="ko-KR" sz="1800" dirty="0"/>
          </a:p>
          <a:p>
            <a:r>
              <a:rPr lang="ko-KR" altLang="en-US" sz="2300" dirty="0"/>
              <a:t>코드 수정 및 보완</a:t>
            </a:r>
            <a:endParaRPr lang="en-US" altLang="ko-KR" sz="2300" dirty="0"/>
          </a:p>
          <a:p>
            <a:r>
              <a:rPr lang="ko-KR" altLang="en-US" sz="2300" dirty="0"/>
              <a:t>최종발표 준비 </a:t>
            </a:r>
            <a:endParaRPr lang="en-US" altLang="ko-KR" sz="2300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990E3B-D60B-370F-D0AC-A6ED4212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6CCCBEF-4FD6-0064-83D8-27CA76451B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향후 계획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8FBBF5-E455-C743-FC20-C572F172593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059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2"/>
          <p:cNvSpPr>
            <a:spLocks noGrp="1"/>
          </p:cNvSpPr>
          <p:nvPr>
            <p:ph idx="4294967295"/>
          </p:nvPr>
        </p:nvSpPr>
        <p:spPr>
          <a:xfrm>
            <a:off x="583759" y="1897187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Arial"/>
              <a:buAutoNum type="arabicPeriod"/>
              <a:defRPr/>
            </a:pPr>
            <a:r>
              <a:rPr lang="en-US" altLang="ko-KR" sz="2400" dirty="0" err="1"/>
              <a:t>황선규</a:t>
            </a:r>
            <a:r>
              <a:rPr lang="en-US" altLang="ko-KR" sz="2400" dirty="0"/>
              <a:t>,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en-US" altLang="ko-KR" sz="2400" dirty="0"/>
              <a:t>OpenCV 4로 </a:t>
            </a:r>
            <a:r>
              <a:rPr lang="en-US" altLang="ko-KR" sz="2400" dirty="0" err="1"/>
              <a:t>배우는</a:t>
            </a:r>
            <a:r>
              <a:rPr lang="en-US" altLang="ko-KR" sz="2400" dirty="0"/>
              <a:t> </a:t>
            </a:r>
            <a:r>
              <a:rPr lang="en-US" altLang="ko-KR" sz="2400" dirty="0" err="1"/>
              <a:t>컴퓨터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비전과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머신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러닝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』, 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길벗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2019)</a:t>
            </a:r>
            <a:endParaRPr lang="en-US" altLang="ko-KR" sz="2400" dirty="0"/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en-US" altLang="ko-KR" sz="2400" dirty="0" err="1"/>
              <a:t>박준원</a:t>
            </a:r>
            <a:r>
              <a:rPr lang="en-US" altLang="ko-KR" sz="2400" dirty="0"/>
              <a:t>,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en-US" altLang="ko-KR" sz="2400" dirty="0"/>
              <a:t>2019한 </a:t>
            </a:r>
            <a:r>
              <a:rPr lang="en-US" altLang="ko-KR" sz="2400" dirty="0" err="1"/>
              <a:t>권으로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끝내는</a:t>
            </a:r>
            <a:r>
              <a:rPr lang="en-US" altLang="ko-KR" sz="2400" dirty="0"/>
              <a:t> </a:t>
            </a:r>
            <a:r>
              <a:rPr lang="en-US" altLang="ko-KR" sz="2400" dirty="0" err="1"/>
              <a:t>아두이노</a:t>
            </a:r>
            <a:r>
              <a:rPr lang="en-US" altLang="ko-KR" sz="2400" dirty="0"/>
              <a:t> </a:t>
            </a:r>
            <a:r>
              <a:rPr lang="en-US" altLang="ko-KR" sz="2400" dirty="0" err="1"/>
              <a:t>입문</a:t>
            </a:r>
            <a:r>
              <a:rPr lang="en-US" altLang="ko-KR" sz="2400" dirty="0"/>
              <a:t> + </a:t>
            </a:r>
            <a:r>
              <a:rPr lang="en-US" altLang="ko-KR" sz="2400" dirty="0" err="1"/>
              <a:t>실전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』, 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길벗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2019)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400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6DA385-955D-6EA5-ADF6-32A6668591FF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참고문헌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0F1CB9-1CD3-8706-FFA0-28650E74E23C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55802" y="1538003"/>
            <a:ext cx="10515600" cy="4627419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1. </a:t>
            </a:r>
            <a:r>
              <a:rPr lang="ko-KR" altLang="en-US" b="0" i="0" dirty="0">
                <a:effectLst/>
                <a:latin typeface="Noto Sans CJK KR"/>
              </a:rPr>
              <a:t>연구 배경 및 목적</a:t>
            </a:r>
            <a:endParaRPr lang="en-US" altLang="ko-KR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2. </a:t>
            </a:r>
            <a:r>
              <a:rPr lang="ko-KR" altLang="en-US" b="0" i="0" dirty="0">
                <a:effectLst/>
                <a:latin typeface="Noto Sans CJK KR"/>
              </a:rPr>
              <a:t>계획대비 진행</a:t>
            </a:r>
            <a:r>
              <a:rPr lang="ko-KR" altLang="en-US" dirty="0">
                <a:latin typeface="Noto Sans CJK KR"/>
              </a:rPr>
              <a:t>상황</a:t>
            </a:r>
            <a:endParaRPr lang="en-US" altLang="ko-KR" dirty="0"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3. </a:t>
            </a:r>
            <a:r>
              <a:rPr lang="ko-KR" altLang="en-US" b="0" i="0" dirty="0">
                <a:effectLst/>
                <a:latin typeface="Noto Sans CJK KR"/>
              </a:rPr>
              <a:t>역할분담</a:t>
            </a:r>
            <a:endParaRPr lang="en-US" altLang="ko-KR" dirty="0"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4. </a:t>
            </a:r>
            <a:r>
              <a:rPr lang="ko-KR" altLang="en-US" dirty="0">
                <a:latin typeface="Noto Sans CJK KR"/>
              </a:rPr>
              <a:t>향후 계획</a:t>
            </a:r>
            <a:endParaRPr lang="en-US" altLang="ko-KR" sz="28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>
                <a:latin typeface="Noto Sans CJK KR"/>
              </a:rPr>
              <a:t>5. </a:t>
            </a:r>
            <a:r>
              <a:rPr lang="ko-KR" altLang="en-US" dirty="0">
                <a:latin typeface="Noto Sans CJK KR"/>
              </a:rPr>
              <a:t>참고 문헌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B63E7AD-05F0-B42D-AF4C-A02421626813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목차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79D2541-49E3-A434-5DC2-E1CADEADE146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25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3E0774F-1974-78A6-8453-573E24A8C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92" y="1295306"/>
            <a:ext cx="5829807" cy="823912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연구 배경</a:t>
            </a:r>
            <a:endParaRPr lang="en-US" altLang="ko-KR" sz="3600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89E99AB9-1A19-E738-8F94-B80328EF6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5802" y="2505075"/>
            <a:ext cx="5741773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 길고양이를 퇴치하는 </a:t>
            </a:r>
            <a:r>
              <a:rPr lang="en-US" altLang="ko-KR" sz="2400" dirty="0"/>
              <a:t>‘</a:t>
            </a:r>
            <a:r>
              <a:rPr lang="ko-KR" altLang="en-US" sz="2400" dirty="0"/>
              <a:t>전기 펜스 설치</a:t>
            </a:r>
            <a:r>
              <a:rPr lang="en-US" altLang="ko-KR" sz="2400" dirty="0"/>
              <a:t>’, ‘</a:t>
            </a:r>
            <a:r>
              <a:rPr lang="ko-KR" altLang="en-US" sz="2400" dirty="0"/>
              <a:t>담장 위 장애물 설치</a:t>
            </a:r>
            <a:r>
              <a:rPr lang="en-US" altLang="ko-KR" sz="2400" dirty="0"/>
              <a:t>’’, ‘</a:t>
            </a:r>
            <a:r>
              <a:rPr lang="ko-KR" altLang="en-US" sz="2400" dirty="0"/>
              <a:t>동작 감지 스프링 쿨러</a:t>
            </a:r>
            <a:r>
              <a:rPr lang="en-US" altLang="ko-KR" sz="2400" dirty="0"/>
              <a:t>’ </a:t>
            </a:r>
            <a:r>
              <a:rPr lang="ko-KR" altLang="en-US" sz="2400" dirty="0"/>
              <a:t>등의 방법들은 복잡하고 고비용을 요구함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 학교 내에 길고양이 퇴치 시스템이 충분하지 않음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AEDC566-4C2D-8553-37C4-D77AB535D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295306"/>
            <a:ext cx="6021388" cy="823911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연구 목적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5C856E-1859-BFC7-F065-D3F9DD8F07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r>
              <a:rPr lang="ko-KR" altLang="en-US" sz="2400" dirty="0"/>
              <a:t>길고양이의 건물 내 침입방지를 위한 간단한 시스템을 </a:t>
            </a:r>
            <a:r>
              <a:rPr lang="en-US" altLang="ko-KR" sz="2400" dirty="0"/>
              <a:t>OpenCV</a:t>
            </a:r>
            <a:r>
              <a:rPr lang="ko-KR" altLang="en-US" sz="2400" dirty="0"/>
              <a:t>와 </a:t>
            </a:r>
            <a:r>
              <a:rPr lang="ko-KR" altLang="en-US" sz="2400" dirty="0" err="1"/>
              <a:t>아두이노를</a:t>
            </a:r>
            <a:r>
              <a:rPr lang="ko-KR" altLang="en-US" sz="2400" dirty="0"/>
              <a:t> 이용하여 구현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 smtClean="0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24424C-5372-9793-3246-EE8AAE31E4BF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연구 배경 및 목적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E6F9D69-778C-4E0E-1CE8-3E7F27247456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0708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2E85188A-1D12-43DF-1A4C-0980AD0B403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71198423"/>
              </p:ext>
            </p:extLst>
          </p:nvPr>
        </p:nvGraphicFramePr>
        <p:xfrm>
          <a:off x="486058" y="1415478"/>
          <a:ext cx="11136756" cy="51947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5158">
                  <a:extLst>
                    <a:ext uri="{9D8B030D-6E8A-4147-A177-3AD203B41FA5}">
                      <a16:colId xmlns:a16="http://schemas.microsoft.com/office/drawing/2014/main" val="1522791625"/>
                    </a:ext>
                  </a:extLst>
                </a:gridCol>
                <a:gridCol w="887506">
                  <a:extLst>
                    <a:ext uri="{9D8B030D-6E8A-4147-A177-3AD203B41FA5}">
                      <a16:colId xmlns:a16="http://schemas.microsoft.com/office/drawing/2014/main" val="1207872111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879669034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904353229"/>
                    </a:ext>
                  </a:extLst>
                </a:gridCol>
                <a:gridCol w="832002">
                  <a:extLst>
                    <a:ext uri="{9D8B030D-6E8A-4147-A177-3AD203B41FA5}">
                      <a16:colId xmlns:a16="http://schemas.microsoft.com/office/drawing/2014/main" val="865879005"/>
                    </a:ext>
                  </a:extLst>
                </a:gridCol>
                <a:gridCol w="862328">
                  <a:extLst>
                    <a:ext uri="{9D8B030D-6E8A-4147-A177-3AD203B41FA5}">
                      <a16:colId xmlns:a16="http://schemas.microsoft.com/office/drawing/2014/main" val="2944579018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3856671469"/>
                    </a:ext>
                  </a:extLst>
                </a:gridCol>
                <a:gridCol w="877243">
                  <a:extLst>
                    <a:ext uri="{9D8B030D-6E8A-4147-A177-3AD203B41FA5}">
                      <a16:colId xmlns:a16="http://schemas.microsoft.com/office/drawing/2014/main" val="1211552346"/>
                    </a:ext>
                  </a:extLst>
                </a:gridCol>
                <a:gridCol w="915698">
                  <a:extLst>
                    <a:ext uri="{9D8B030D-6E8A-4147-A177-3AD203B41FA5}">
                      <a16:colId xmlns:a16="http://schemas.microsoft.com/office/drawing/2014/main" val="1521869593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43940640"/>
                    </a:ext>
                  </a:extLst>
                </a:gridCol>
                <a:gridCol w="1048868">
                  <a:extLst>
                    <a:ext uri="{9D8B030D-6E8A-4147-A177-3AD203B41FA5}">
                      <a16:colId xmlns:a16="http://schemas.microsoft.com/office/drawing/2014/main" val="1323430315"/>
                    </a:ext>
                  </a:extLst>
                </a:gridCol>
              </a:tblGrid>
              <a:tr h="551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연구내용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762652"/>
                  </a:ext>
                </a:extLst>
              </a:tr>
              <a:tr h="958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연구 계획 수립 및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프로그램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092182"/>
                  </a:ext>
                </a:extLst>
              </a:tr>
              <a:tr h="907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영상처리 코드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273180"/>
                  </a:ext>
                </a:extLst>
              </a:tr>
              <a:tr h="100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아두이노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라즈베리 파이를 이용한 </a:t>
                      </a:r>
                      <a:r>
                        <a:rPr lang="en-US" altLang="ko-KR" sz="1500" dirty="0"/>
                        <a:t>IOT </a:t>
                      </a:r>
                      <a:r>
                        <a:rPr lang="ko-KR" altLang="en-US" sz="1500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757389"/>
                  </a:ext>
                </a:extLst>
              </a:tr>
              <a:tr h="98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실제 시스템 실험 및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수정 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07222"/>
                  </a:ext>
                </a:extLst>
              </a:tr>
              <a:tr h="788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보고서 작성 및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3036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B301361-A944-4104-F799-026AE483FDF2}"/>
              </a:ext>
            </a:extLst>
          </p:cNvPr>
          <p:cNvSpPr/>
          <p:nvPr/>
        </p:nvSpPr>
        <p:spPr>
          <a:xfrm>
            <a:off x="2643446" y="2083359"/>
            <a:ext cx="3419303" cy="27435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4AB7BCD-FCD7-5AAE-C3E1-A0EACF10A7A1}"/>
              </a:ext>
            </a:extLst>
          </p:cNvPr>
          <p:cNvSpPr/>
          <p:nvPr/>
        </p:nvSpPr>
        <p:spPr>
          <a:xfrm>
            <a:off x="2643447" y="2514378"/>
            <a:ext cx="3419302" cy="2331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37424C2-526C-3268-3B6B-E2BE131E495A}"/>
              </a:ext>
            </a:extLst>
          </p:cNvPr>
          <p:cNvSpPr/>
          <p:nvPr/>
        </p:nvSpPr>
        <p:spPr>
          <a:xfrm>
            <a:off x="3879564" y="3025599"/>
            <a:ext cx="3874907" cy="27435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CFF902D-80EC-6B89-4092-141721B3DE65}"/>
              </a:ext>
            </a:extLst>
          </p:cNvPr>
          <p:cNvSpPr/>
          <p:nvPr/>
        </p:nvSpPr>
        <p:spPr>
          <a:xfrm>
            <a:off x="4833258" y="3930206"/>
            <a:ext cx="4734691" cy="30762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25EFA06-D187-5FC1-055E-2900565A4EB4}"/>
              </a:ext>
            </a:extLst>
          </p:cNvPr>
          <p:cNvSpPr/>
          <p:nvPr/>
        </p:nvSpPr>
        <p:spPr>
          <a:xfrm>
            <a:off x="6062749" y="4945109"/>
            <a:ext cx="4094264" cy="27435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787EFBE-4909-428D-5C05-432CC2FBCB7B}"/>
              </a:ext>
            </a:extLst>
          </p:cNvPr>
          <p:cNvSpPr/>
          <p:nvPr/>
        </p:nvSpPr>
        <p:spPr>
          <a:xfrm>
            <a:off x="3879565" y="5916959"/>
            <a:ext cx="1346860" cy="27435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F56B277-48D0-6538-72D6-EB5E45CD4BC7}"/>
              </a:ext>
            </a:extLst>
          </p:cNvPr>
          <p:cNvSpPr/>
          <p:nvPr/>
        </p:nvSpPr>
        <p:spPr>
          <a:xfrm>
            <a:off x="8684647" y="5916959"/>
            <a:ext cx="1472365" cy="27435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87E2444D-69EE-4368-66CA-120B990212D9}"/>
              </a:ext>
            </a:extLst>
          </p:cNvPr>
          <p:cNvSpPr/>
          <p:nvPr/>
        </p:nvSpPr>
        <p:spPr>
          <a:xfrm>
            <a:off x="2862986" y="6196988"/>
            <a:ext cx="2363437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19CE6C1-1DAB-346C-07AD-C56A7EE0E01B}"/>
              </a:ext>
            </a:extLst>
          </p:cNvPr>
          <p:cNvSpPr/>
          <p:nvPr/>
        </p:nvSpPr>
        <p:spPr>
          <a:xfrm>
            <a:off x="3879563" y="3345851"/>
            <a:ext cx="3874907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B712707-256A-C10A-9986-2A3C7C351A00}"/>
              </a:ext>
            </a:extLst>
          </p:cNvPr>
          <p:cNvSpPr/>
          <p:nvPr/>
        </p:nvSpPr>
        <p:spPr>
          <a:xfrm>
            <a:off x="4833257" y="4258476"/>
            <a:ext cx="4734691" cy="2893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CFF9C-6954-FE93-78BC-AFCD7748DC06}"/>
              </a:ext>
            </a:extLst>
          </p:cNvPr>
          <p:cNvSpPr/>
          <p:nvPr/>
        </p:nvSpPr>
        <p:spPr>
          <a:xfrm>
            <a:off x="6054436" y="5299335"/>
            <a:ext cx="3513512" cy="31741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F81E076-A42F-432C-7EEA-ECEC3DEA25CB}"/>
              </a:ext>
            </a:extLst>
          </p:cNvPr>
          <p:cNvSpPr/>
          <p:nvPr/>
        </p:nvSpPr>
        <p:spPr>
          <a:xfrm>
            <a:off x="6281807" y="6191318"/>
            <a:ext cx="3286141" cy="2743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A86D27E-FA6F-7979-260F-F833314B85E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계획대비 진행상황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C5504F-AE75-6E1A-CD27-221851757A44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517519" y="2083243"/>
            <a:ext cx="2926080" cy="2331096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02803" y="2258171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신동운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7519" y="3038206"/>
            <a:ext cx="2795958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영상처리 코드 개발 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인공지능 시스템 개발 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517519" y="2820121"/>
            <a:ext cx="2926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356818" y="2083243"/>
            <a:ext cx="3020728" cy="233109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79513" y="2083243"/>
            <a:ext cx="2863048" cy="2331084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4368070" y="2812169"/>
            <a:ext cx="30094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279513" y="2820121"/>
            <a:ext cx="2863048" cy="795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92142" y="2279146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dirty="0" err="1">
                <a:solidFill>
                  <a:schemeClr val="bg1"/>
                </a:solidFill>
              </a:rPr>
              <a:t>원석찬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101547" y="2266123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정재인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91442" y="3038206"/>
            <a:ext cx="2483372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bg1"/>
                </a:solidFill>
              </a:rPr>
              <a:t>아두이누</a:t>
            </a:r>
            <a:r>
              <a:rPr lang="ko-KR" altLang="en-US" dirty="0">
                <a:solidFill>
                  <a:schemeClr val="bg1"/>
                </a:solidFill>
              </a:rPr>
              <a:t> 모듈 연결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코드 개발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279513" y="3038206"/>
            <a:ext cx="288732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모듈 연결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영상처리 연구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459587" y="5143253"/>
            <a:ext cx="4826442" cy="893804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공통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ko-KR" altLang="en-US" sz="2400" dirty="0">
                <a:solidFill>
                  <a:schemeClr val="bg1"/>
                </a:solidFill>
              </a:rPr>
              <a:t> 보고서 작성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</a:rPr>
              <a:t>발표준비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35BDA1-03E3-0B5F-86AE-CB913AFA4AE3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/>
              <a:t>구성원의 역할 분담</a:t>
            </a:r>
            <a:endParaRPr lang="ko-KR" altLang="en-US" sz="48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26AFCC-92F4-DD02-FAA2-4C89591F9E7E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9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72939-642F-7599-00F5-88AFAF784541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8D9529-4ED5-A21A-82D7-4D437C8FCD3B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CDC3C3A-4473-14CF-EEC5-08B3C4B9B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19" t="351" r="33127" b="-351"/>
          <a:stretch/>
        </p:blipFill>
        <p:spPr>
          <a:xfrm>
            <a:off x="92362" y="1398265"/>
            <a:ext cx="5522054" cy="53232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248E13-D9EF-165F-1278-E115B9FB3941}"/>
              </a:ext>
            </a:extLst>
          </p:cNvPr>
          <p:cNvSpPr/>
          <p:nvPr/>
        </p:nvSpPr>
        <p:spPr>
          <a:xfrm>
            <a:off x="255803" y="1537542"/>
            <a:ext cx="3063470" cy="306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69549C-40D9-9606-5EB5-55C0434A5E41}"/>
              </a:ext>
            </a:extLst>
          </p:cNvPr>
          <p:cNvSpPr/>
          <p:nvPr/>
        </p:nvSpPr>
        <p:spPr>
          <a:xfrm>
            <a:off x="445378" y="3493915"/>
            <a:ext cx="3541406" cy="271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8D660-3586-9D5F-A72B-522D2E531A35}"/>
              </a:ext>
            </a:extLst>
          </p:cNvPr>
          <p:cNvSpPr txBox="1"/>
          <p:nvPr/>
        </p:nvSpPr>
        <p:spPr>
          <a:xfrm>
            <a:off x="6327466" y="3542030"/>
            <a:ext cx="55628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/>
              <a:t>cvlib</a:t>
            </a:r>
            <a:r>
              <a:rPr lang="en-US" altLang="ko-KR" sz="2300" dirty="0"/>
              <a:t> </a:t>
            </a:r>
            <a:r>
              <a:rPr lang="ko-KR" altLang="en-US" sz="2300" dirty="0"/>
              <a:t>라이브러리 추가</a:t>
            </a:r>
            <a:r>
              <a:rPr lang="en-US" altLang="ko-KR" sz="2300" dirty="0"/>
              <a:t>, </a:t>
            </a:r>
            <a:r>
              <a:rPr lang="en-US" altLang="ko-KR" sz="2300" dirty="0" err="1"/>
              <a:t>haarcascade</a:t>
            </a:r>
            <a:r>
              <a:rPr lang="en-US" altLang="ko-KR" sz="2300" dirty="0"/>
              <a:t> </a:t>
            </a:r>
            <a:r>
              <a:rPr lang="ko-KR" altLang="en-US" sz="2300" dirty="0"/>
              <a:t>제거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674475-F73B-61E2-48EF-5D7D1AE16E18}"/>
              </a:ext>
            </a:extLst>
          </p:cNvPr>
          <p:cNvCxnSpPr>
            <a:cxnSpLocks/>
          </p:cNvCxnSpPr>
          <p:nvPr/>
        </p:nvCxnSpPr>
        <p:spPr>
          <a:xfrm>
            <a:off x="5812351" y="1248697"/>
            <a:ext cx="0" cy="5633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43D9A-D001-AD84-F09C-BA46B768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9" name="그림 8" descr="고양이, 중소형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DB56C702-C661-CEB4-C59E-3D8181F8A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60" y="4242184"/>
            <a:ext cx="2822622" cy="2384176"/>
          </a:xfrm>
          <a:prstGeom prst="rect">
            <a:avLst/>
          </a:prstGeom>
        </p:spPr>
      </p:pic>
      <p:pic>
        <p:nvPicPr>
          <p:cNvPr id="10" name="그림 9" descr="고양이, 포유류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1F178FBC-7DF1-36E8-324C-0A0E2101F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60" y="1277174"/>
            <a:ext cx="2737000" cy="20006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671C73-8A37-0139-722C-A9BE178B932A}"/>
              </a:ext>
            </a:extLst>
          </p:cNvPr>
          <p:cNvSpPr txBox="1"/>
          <p:nvPr/>
        </p:nvSpPr>
        <p:spPr>
          <a:xfrm>
            <a:off x="8916029" y="2183970"/>
            <a:ext cx="2974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/>
              <a:t>얼굴 인식이 정확하지 않음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13F722-25D3-9230-DBC0-7D5B41C33FAA}"/>
              </a:ext>
            </a:extLst>
          </p:cNvPr>
          <p:cNvSpPr txBox="1"/>
          <p:nvPr/>
        </p:nvSpPr>
        <p:spPr>
          <a:xfrm>
            <a:off x="8916029" y="5265573"/>
            <a:ext cx="2974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물체의 이름 출력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좀 더 정확하게 인식</a:t>
            </a:r>
            <a:endParaRPr lang="en-US" altLang="ko-KR" sz="18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DCE213B-D410-D844-E2CB-8C0DFBA98EA1}"/>
              </a:ext>
            </a:extLst>
          </p:cNvPr>
          <p:cNvSpPr/>
          <p:nvPr/>
        </p:nvSpPr>
        <p:spPr>
          <a:xfrm rot="5400000">
            <a:off x="10068806" y="2939640"/>
            <a:ext cx="668689" cy="27435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8C7E82B-06C8-924E-D3F4-FD5E9CFE14AD}"/>
              </a:ext>
            </a:extLst>
          </p:cNvPr>
          <p:cNvSpPr/>
          <p:nvPr/>
        </p:nvSpPr>
        <p:spPr>
          <a:xfrm rot="5400000">
            <a:off x="10068805" y="4503603"/>
            <a:ext cx="668689" cy="27435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491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F67788-0F71-31FC-7691-2EFC1B265A61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4E2BB-5572-3F42-F5D3-3DB1D8D8ED0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C3B944E-900F-9D41-8323-43C69DBFF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04"/>
          <a:stretch/>
        </p:blipFill>
        <p:spPr>
          <a:xfrm>
            <a:off x="13058" y="1341485"/>
            <a:ext cx="6008364" cy="528854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098352-0482-9EEE-92FF-DEF0BC14689E}"/>
              </a:ext>
            </a:extLst>
          </p:cNvPr>
          <p:cNvSpPr/>
          <p:nvPr/>
        </p:nvSpPr>
        <p:spPr>
          <a:xfrm>
            <a:off x="13057" y="2864327"/>
            <a:ext cx="6008364" cy="229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4B2ED-AF9D-F35E-6201-B87C744636F3}"/>
              </a:ext>
            </a:extLst>
          </p:cNvPr>
          <p:cNvSpPr txBox="1"/>
          <p:nvPr/>
        </p:nvSpPr>
        <p:spPr>
          <a:xfrm>
            <a:off x="8655954" y="4625134"/>
            <a:ext cx="375468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/>
              <a:t>target_classes</a:t>
            </a:r>
            <a:r>
              <a:rPr lang="ko-KR" altLang="en-US" sz="2300" dirty="0"/>
              <a:t>를 만들어 </a:t>
            </a:r>
            <a:endParaRPr lang="en-US" altLang="ko-KR" sz="2300" dirty="0"/>
          </a:p>
          <a:p>
            <a:r>
              <a:rPr lang="ko-KR" altLang="en-US" sz="2300" dirty="0"/>
              <a:t>다양한 동물도 관측 가능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2150B5-93C5-28C8-A488-032FB13EAB35}"/>
              </a:ext>
            </a:extLst>
          </p:cNvPr>
          <p:cNvCxnSpPr>
            <a:cxnSpLocks/>
          </p:cNvCxnSpPr>
          <p:nvPr/>
        </p:nvCxnSpPr>
        <p:spPr>
          <a:xfrm>
            <a:off x="6205318" y="1248697"/>
            <a:ext cx="0" cy="5633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포유류, 개 품종, 애완동물, 개이(가) 표시된 사진&#10;&#10;자동 생성된 설명">
            <a:extLst>
              <a:ext uri="{FF2B5EF4-FFF2-40B4-BE49-F238E27FC236}">
                <a16:creationId xmlns:a16="http://schemas.microsoft.com/office/drawing/2014/main" id="{7E057D64-6E3B-7658-D9E1-21CE23D26B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46" y="3429000"/>
            <a:ext cx="2208614" cy="3192488"/>
          </a:xfrm>
          <a:prstGeom prst="rect">
            <a:avLst/>
          </a:prstGeom>
        </p:spPr>
      </p:pic>
      <p:pic>
        <p:nvPicPr>
          <p:cNvPr id="13" name="그림 12" descr="포유류, 개, 애완동물, 개 품종이(가) 표시된 사진&#10;&#10;자동 생성된 설명">
            <a:extLst>
              <a:ext uri="{FF2B5EF4-FFF2-40B4-BE49-F238E27FC236}">
                <a16:creationId xmlns:a16="http://schemas.microsoft.com/office/drawing/2014/main" id="{7CF9D4DB-E722-82A0-2ECC-4FAAFC856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041" y="1349997"/>
            <a:ext cx="2609505" cy="1961147"/>
          </a:xfrm>
          <a:prstGeom prst="rect">
            <a:avLst/>
          </a:prstGeom>
        </p:spPr>
      </p:pic>
      <p:pic>
        <p:nvPicPr>
          <p:cNvPr id="17" name="그림 16" descr="겨울, 명금류, 새, 눈이(가) 표시된 사진&#10;&#10;자동 생성된 설명">
            <a:extLst>
              <a:ext uri="{FF2B5EF4-FFF2-40B4-BE49-F238E27FC236}">
                <a16:creationId xmlns:a16="http://schemas.microsoft.com/office/drawing/2014/main" id="{2B1014BC-EA99-8D2E-8D32-C9083F27D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46" y="1349997"/>
            <a:ext cx="3144868" cy="19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8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4935B-0F19-77EE-7387-F25EBECE94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F91D2-9CA7-3F5E-0E73-F909B49A2EB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40AAE56-0DAB-84D0-3741-74FAE16E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6" y="1413165"/>
            <a:ext cx="4117438" cy="50892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FA8781-CD25-1C6F-D4CF-8FC90044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79" y="1413165"/>
            <a:ext cx="4538721" cy="5089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A77184-7700-4C5B-2469-E5A7C379C29D}"/>
              </a:ext>
            </a:extLst>
          </p:cNvPr>
          <p:cNvSpPr txBox="1"/>
          <p:nvPr/>
        </p:nvSpPr>
        <p:spPr>
          <a:xfrm>
            <a:off x="8823269" y="3677055"/>
            <a:ext cx="33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Wifi</a:t>
            </a:r>
            <a:r>
              <a:rPr lang="ko-KR" altLang="en-US" dirty="0" err="1"/>
              <a:t>를</a:t>
            </a:r>
            <a:r>
              <a:rPr lang="ko-KR" altLang="en-US" dirty="0"/>
              <a:t> 통해 카메라 모듈 연결</a:t>
            </a:r>
          </a:p>
        </p:txBody>
      </p:sp>
    </p:spTree>
    <p:extLst>
      <p:ext uri="{BB962C8B-B14F-4D97-AF65-F5344CB8AC3E}">
        <p14:creationId xmlns:p14="http://schemas.microsoft.com/office/powerpoint/2010/main" val="228824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4935B-0F19-77EE-7387-F25EBECE94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F91D2-9CA7-3F5E-0E73-F909B49A2EB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C4D28B-F256-92C9-D24F-3FA7B178B87E}"/>
              </a:ext>
            </a:extLst>
          </p:cNvPr>
          <p:cNvSpPr txBox="1"/>
          <p:nvPr/>
        </p:nvSpPr>
        <p:spPr>
          <a:xfrm>
            <a:off x="357385" y="5997985"/>
            <a:ext cx="37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en-US" altLang="ko-KR" dirty="0"/>
              <a:t>CAM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단독 개체로 분리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A0ACFB-189C-75C5-5D95-F831FB86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19" y="1512242"/>
            <a:ext cx="3166649" cy="42221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A6BD58-A85F-07BD-07EE-FC98408A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314" y="1512242"/>
            <a:ext cx="7564598" cy="4222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4958F-B520-6144-E797-33FEBF234B4D}"/>
              </a:ext>
            </a:extLst>
          </p:cNvPr>
          <p:cNvSpPr txBox="1"/>
          <p:nvPr/>
        </p:nvSpPr>
        <p:spPr>
          <a:xfrm>
            <a:off x="5195631" y="5934670"/>
            <a:ext cx="578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아두이노와</a:t>
            </a:r>
            <a:r>
              <a:rPr lang="ko-KR" altLang="en-US" dirty="0"/>
              <a:t> 카메라 모듈 연결 후 정상 동작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파이썬 코드와 </a:t>
            </a:r>
            <a:r>
              <a:rPr lang="ko-KR" altLang="en-US" dirty="0" err="1"/>
              <a:t>아두이노</a:t>
            </a:r>
            <a:r>
              <a:rPr lang="ko-KR" altLang="en-US" dirty="0"/>
              <a:t> 코드 연결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883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</TotalTime>
  <Words>444</Words>
  <Application>Microsoft Office PowerPoint</Application>
  <PresentationFormat>와이드스크린</PresentationFormat>
  <Paragraphs>104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AppleSDGothicNeo</vt:lpstr>
      <vt:lpstr>Noto Sans CJK KR</vt:lpstr>
      <vt:lpstr>맑은 고딕</vt:lpstr>
      <vt:lpstr>Arial</vt:lpstr>
      <vt:lpstr>Wingdings</vt:lpstr>
      <vt:lpstr>Office 테마</vt:lpstr>
      <vt:lpstr>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재인</dc:creator>
  <cp:lastModifiedBy>정재인</cp:lastModifiedBy>
  <cp:revision>61</cp:revision>
  <dcterms:created xsi:type="dcterms:W3CDTF">2023-03-11T06:13:50Z</dcterms:created>
  <dcterms:modified xsi:type="dcterms:W3CDTF">2023-10-13T16:23:48Z</dcterms:modified>
  <cp:version/>
</cp:coreProperties>
</file>